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8999538" cy="43181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77" userDrawn="1">
          <p15:clr>
            <a:srgbClr val="A4A3A4"/>
          </p15:clr>
        </p15:guide>
        <p15:guide id="2" pos="2835" userDrawn="1">
          <p15:clr>
            <a:srgbClr val="A4A3A4"/>
          </p15:clr>
        </p15:guide>
        <p15:guide id="3" pos="226" userDrawn="1">
          <p15:clr>
            <a:srgbClr val="A4A3A4"/>
          </p15:clr>
        </p15:guide>
        <p15:guide id="4" pos="5443" userDrawn="1">
          <p15:clr>
            <a:srgbClr val="A4A3A4"/>
          </p15:clr>
        </p15:guide>
        <p15:guide id="5" orient="horz" pos="1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F7F7F7"/>
    <a:srgbClr val="369FFF"/>
    <a:srgbClr val="142D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7" autoAdjust="0"/>
    <p:restoredTop sz="95274" autoAdjust="0"/>
  </p:normalViewPr>
  <p:slideViewPr>
    <p:cSldViewPr snapToGrid="0" showGuides="1">
      <p:cViewPr>
        <p:scale>
          <a:sx n="66" d="100"/>
          <a:sy n="66" d="100"/>
        </p:scale>
        <p:origin x="864" y="38"/>
      </p:cViewPr>
      <p:guideLst>
        <p:guide orient="horz" pos="9677"/>
        <p:guide pos="2835"/>
        <p:guide pos="226"/>
        <p:guide pos="5443"/>
        <p:guide orient="horz" pos="1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E52CD-1A2E-4AA7-9847-5E984BA8E205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06738" y="1143000"/>
            <a:ext cx="644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551DA-6D3A-4F4C-88DB-CD04D58A2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63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551DA-6D3A-4F4C-88DB-CD04D58A2C7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373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966" y="7066990"/>
            <a:ext cx="7649607" cy="15033590"/>
          </a:xfrm>
        </p:spPr>
        <p:txBody>
          <a:bodyPr anchor="b"/>
          <a:lstStyle>
            <a:lvl1pPr algn="ctr">
              <a:defRPr sz="590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942" y="22680332"/>
            <a:ext cx="6749654" cy="10425552"/>
          </a:xfrm>
        </p:spPr>
        <p:txBody>
          <a:bodyPr/>
          <a:lstStyle>
            <a:lvl1pPr marL="0" indent="0" algn="ctr">
              <a:buNone/>
              <a:defRPr sz="2362"/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16A8-CE4A-4631-90F1-24B1EB0CA897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8318-7E6D-4E53-9441-8E2BC1528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872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16A8-CE4A-4631-90F1-24B1EB0CA897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8318-7E6D-4E53-9441-8E2BC1528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758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295" y="2299020"/>
            <a:ext cx="1940525" cy="36594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8719" y="2299020"/>
            <a:ext cx="5709082" cy="36594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16A8-CE4A-4631-90F1-24B1EB0CA897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8318-7E6D-4E53-9441-8E2BC1528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08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16A8-CE4A-4631-90F1-24B1EB0CA897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8318-7E6D-4E53-9441-8E2BC1528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18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31" y="10765422"/>
            <a:ext cx="7762102" cy="17962338"/>
          </a:xfrm>
        </p:spPr>
        <p:txBody>
          <a:bodyPr anchor="b"/>
          <a:lstStyle>
            <a:lvl1pPr>
              <a:defRPr sz="590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31" y="28897691"/>
            <a:ext cx="7762102" cy="9445969"/>
          </a:xfrm>
        </p:spPr>
        <p:txBody>
          <a:bodyPr/>
          <a:lstStyle>
            <a:lvl1pPr marL="0" indent="0">
              <a:buNone/>
              <a:defRPr sz="2362">
                <a:solidFill>
                  <a:schemeClr val="tx1"/>
                </a:solidFill>
              </a:defRPr>
            </a:lvl1pPr>
            <a:lvl2pPr marL="449976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2pPr>
            <a:lvl3pPr marL="899952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3pPr>
            <a:lvl4pPr marL="1349929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179990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249881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2699857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14983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359981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16A8-CE4A-4631-90F1-24B1EB0CA897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8318-7E6D-4E53-9441-8E2BC1528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82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718" y="11495099"/>
            <a:ext cx="3824804" cy="2739832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016" y="11495099"/>
            <a:ext cx="3824804" cy="2739832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16A8-CE4A-4631-90F1-24B1EB0CA897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8318-7E6D-4E53-9441-8E2BC1528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675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0" y="2299029"/>
            <a:ext cx="7762102" cy="834644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891" y="10585490"/>
            <a:ext cx="3807226" cy="5187785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891" y="15773274"/>
            <a:ext cx="3807226" cy="232001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017" y="10585490"/>
            <a:ext cx="3825976" cy="5187785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017" y="15773274"/>
            <a:ext cx="3825976" cy="232001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16A8-CE4A-4631-90F1-24B1EB0CA897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8318-7E6D-4E53-9441-8E2BC1528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57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16A8-CE4A-4631-90F1-24B1EB0CA897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8318-7E6D-4E53-9441-8E2BC1528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220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16A8-CE4A-4631-90F1-24B1EB0CA897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8318-7E6D-4E53-9441-8E2BC1528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684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2878772"/>
            <a:ext cx="2902585" cy="10075704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6217358"/>
            <a:ext cx="4556016" cy="30686916"/>
          </a:xfrm>
        </p:spPr>
        <p:txBody>
          <a:bodyPr/>
          <a:lstStyle>
            <a:lvl1pPr>
              <a:defRPr sz="3149"/>
            </a:lvl1pPr>
            <a:lvl2pPr>
              <a:defRPr sz="2756"/>
            </a:lvl2pPr>
            <a:lvl3pPr>
              <a:defRPr sz="2362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12954476"/>
            <a:ext cx="2902585" cy="23999770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16A8-CE4A-4631-90F1-24B1EB0CA897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8318-7E6D-4E53-9441-8E2BC1528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92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2878772"/>
            <a:ext cx="2902585" cy="10075704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25976" y="6217358"/>
            <a:ext cx="4556016" cy="30686916"/>
          </a:xfrm>
        </p:spPr>
        <p:txBody>
          <a:bodyPr anchor="t"/>
          <a:lstStyle>
            <a:lvl1pPr marL="0" indent="0">
              <a:buNone/>
              <a:defRPr sz="3149"/>
            </a:lvl1pPr>
            <a:lvl2pPr marL="449976" indent="0">
              <a:buNone/>
              <a:defRPr sz="2756"/>
            </a:lvl2pPr>
            <a:lvl3pPr marL="899952" indent="0">
              <a:buNone/>
              <a:defRPr sz="2362"/>
            </a:lvl3pPr>
            <a:lvl4pPr marL="1349929" indent="0">
              <a:buNone/>
              <a:defRPr sz="1968"/>
            </a:lvl4pPr>
            <a:lvl5pPr marL="1799905" indent="0">
              <a:buNone/>
              <a:defRPr sz="1968"/>
            </a:lvl5pPr>
            <a:lvl6pPr marL="2249881" indent="0">
              <a:buNone/>
              <a:defRPr sz="1968"/>
            </a:lvl6pPr>
            <a:lvl7pPr marL="2699857" indent="0">
              <a:buNone/>
              <a:defRPr sz="1968"/>
            </a:lvl7pPr>
            <a:lvl8pPr marL="3149834" indent="0">
              <a:buNone/>
              <a:defRPr sz="1968"/>
            </a:lvl8pPr>
            <a:lvl9pPr marL="3599810" indent="0">
              <a:buNone/>
              <a:defRPr sz="196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12954476"/>
            <a:ext cx="2902585" cy="23999770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16A8-CE4A-4631-90F1-24B1EB0CA897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8318-7E6D-4E53-9441-8E2BC1528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90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18" y="2299029"/>
            <a:ext cx="7762102" cy="8346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718" y="11495099"/>
            <a:ext cx="7762102" cy="27398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718" y="40022944"/>
            <a:ext cx="2024896" cy="22990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C16A8-CE4A-4631-90F1-24B1EB0CA897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1097" y="40022944"/>
            <a:ext cx="3037344" cy="22990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5924" y="40022944"/>
            <a:ext cx="2024896" cy="22990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E8318-7E6D-4E53-9441-8E2BC1528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55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43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988" indent="-224988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2756" kern="1200">
          <a:solidFill>
            <a:schemeClr val="tx1"/>
          </a:solidFill>
          <a:latin typeface="+mn-lt"/>
          <a:ea typeface="+mn-ea"/>
          <a:cs typeface="+mn-cs"/>
        </a:defRPr>
      </a:lvl1pPr>
      <a:lvl2pPr marL="674964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24941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3pPr>
      <a:lvl4pPr marL="1574917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2024893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136901" y="9527"/>
            <a:ext cx="5862638" cy="2595559"/>
          </a:xfrm>
          <a:prstGeom prst="roundRect">
            <a:avLst>
              <a:gd name="adj" fmla="val 6592"/>
            </a:avLst>
          </a:prstGeom>
          <a:gradFill>
            <a:gsLst>
              <a:gs pos="13000">
                <a:srgbClr val="369FFF"/>
              </a:gs>
              <a:gs pos="48890">
                <a:srgbClr val="2464D2"/>
              </a:gs>
              <a:gs pos="92000">
                <a:srgbClr val="142DA8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66090" y="4322508"/>
            <a:ext cx="3608680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ru-RU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ООО «</a:t>
            </a:r>
            <a:r>
              <a:rPr lang="ru-RU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АвтоТехникс</a:t>
            </a:r>
            <a:r>
              <a:rPr lang="ru-RU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</a:p>
          <a:p>
            <a:pPr algn="r">
              <a:lnSpc>
                <a:spcPts val="1400"/>
              </a:lnSpc>
            </a:pPr>
            <a:r>
              <a:rPr lang="ru-RU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является подрядчиком на строительстве объекта</a:t>
            </a:r>
          </a:p>
          <a:p>
            <a:pPr algn="r">
              <a:lnSpc>
                <a:spcPts val="1400"/>
              </a:lnSpc>
            </a:pPr>
            <a:r>
              <a:rPr lang="ru-RU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«Индустриально – </a:t>
            </a:r>
            <a:r>
              <a:rPr lang="ru-RU" sz="1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технологический парк </a:t>
            </a:r>
            <a:r>
              <a:rPr lang="ru-RU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«Синергия</a:t>
            </a:r>
            <a:r>
              <a:rPr lang="ru-RU" sz="1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  <a:endParaRPr lang="ru-RU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>
              <a:lnSpc>
                <a:spcPts val="1400"/>
              </a:lnSpc>
            </a:pPr>
            <a:r>
              <a:rPr lang="ru-RU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Корпус </a:t>
            </a:r>
            <a:r>
              <a:rPr lang="ru-RU" sz="1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№</a:t>
            </a:r>
            <a:r>
              <a:rPr lang="ru-RU" sz="1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5, №6, №7</a:t>
            </a:r>
            <a:r>
              <a:rPr lang="ru-RU" sz="1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  <a:endParaRPr lang="ru-RU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448" y="322730"/>
            <a:ext cx="862586" cy="185928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105276" y="2068279"/>
            <a:ext cx="4538663" cy="2886071"/>
          </a:xfrm>
          <a:prstGeom prst="roundRect">
            <a:avLst>
              <a:gd name="adj" fmla="val 6262"/>
            </a:avLst>
          </a:prstGeom>
          <a:blipFill dpi="0" rotWithShape="1">
            <a:blip r:embed="rId4"/>
            <a:srcRect/>
            <a:stretch>
              <a:fillRect l="-2000" t="-10000" r="-6000" b="-10000"/>
            </a:stretch>
          </a:blip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05276" y="5092369"/>
            <a:ext cx="4538663" cy="2886071"/>
          </a:xfrm>
          <a:prstGeom prst="roundRect">
            <a:avLst>
              <a:gd name="adj" fmla="val 6262"/>
            </a:avLst>
          </a:prstGeom>
          <a:blipFill dpi="0" rotWithShape="1">
            <a:blip r:embed="rId5"/>
            <a:srcRect/>
            <a:stretch>
              <a:fillRect t="-4000" b="-7000"/>
            </a:stretch>
          </a:blip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228851" y="16568922"/>
            <a:ext cx="6770688" cy="4663631"/>
          </a:xfrm>
          <a:prstGeom prst="rect">
            <a:avLst/>
          </a:prstGeom>
          <a:solidFill>
            <a:srgbClr val="F7F7F7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71476" y="17012984"/>
            <a:ext cx="3457574" cy="3783800"/>
          </a:xfrm>
          <a:prstGeom prst="roundRect">
            <a:avLst>
              <a:gd name="adj" fmla="val 4992"/>
            </a:avLst>
          </a:prstGeom>
          <a:blipFill>
            <a:blip r:embed="rId6"/>
            <a:stretch>
              <a:fillRect/>
            </a:stretch>
          </a:blip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402457" y="17374652"/>
            <a:ext cx="2986715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>
                <a:latin typeface="Muller Bold" pitchFamily="50" charset="-52"/>
              </a:rPr>
              <a:t>ООО «РОКВУЛ-ВОЛГА»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02458" y="17923142"/>
            <a:ext cx="4037515" cy="580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50"/>
              </a:lnSpc>
            </a:pPr>
            <a:r>
              <a:rPr lang="ru-RU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Что было сделано:</a:t>
            </a:r>
          </a:p>
          <a:p>
            <a:pPr>
              <a:lnSpc>
                <a:spcPts val="1250"/>
              </a:lnSpc>
            </a:pPr>
            <a:r>
              <a:rPr lang="ru-RU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Комплекс работ по строительству и асфальтированию площадки для хранения готовой продукции на территории.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228851" y="21964252"/>
            <a:ext cx="6770688" cy="4663631"/>
          </a:xfrm>
          <a:prstGeom prst="rect">
            <a:avLst/>
          </a:prstGeom>
          <a:solidFill>
            <a:srgbClr val="F7F7F7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71476" y="22408313"/>
            <a:ext cx="3457574" cy="3783800"/>
          </a:xfrm>
          <a:prstGeom prst="roundRect">
            <a:avLst>
              <a:gd name="adj" fmla="val 4992"/>
            </a:avLst>
          </a:prstGeom>
          <a:blipFill>
            <a:blip r:embed="rId7"/>
            <a:stretch>
              <a:fillRect/>
            </a:stretch>
          </a:blip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4394837" y="22769982"/>
            <a:ext cx="4613275" cy="79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>
                <a:latin typeface="Muller Bold" pitchFamily="50" charset="-52"/>
              </a:rPr>
              <a:t>Георгиевский парк с прилегающим сквером по ул. Марджани,</a:t>
            </a:r>
          </a:p>
          <a:p>
            <a:pPr>
              <a:lnSpc>
                <a:spcPts val="1800"/>
              </a:lnSpc>
            </a:pPr>
            <a:r>
              <a:rPr lang="ru-RU" dirty="0">
                <a:latin typeface="Muller Bold" pitchFamily="50" charset="-52"/>
              </a:rPr>
              <a:t>ул. Окружное шоссе г. Елабуга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394838" y="23750319"/>
            <a:ext cx="4444363" cy="413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50"/>
              </a:lnSpc>
            </a:pPr>
            <a:r>
              <a:rPr lang="ru-RU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Что было сделано:</a:t>
            </a:r>
          </a:p>
          <a:p>
            <a:pPr>
              <a:lnSpc>
                <a:spcPts val="1250"/>
              </a:lnSpc>
            </a:pPr>
            <a:r>
              <a:rPr lang="ru-RU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Выполнение работ по благоустройству городской среды.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228851" y="27360718"/>
            <a:ext cx="6770688" cy="4663631"/>
          </a:xfrm>
          <a:prstGeom prst="rect">
            <a:avLst/>
          </a:prstGeom>
          <a:solidFill>
            <a:srgbClr val="F7F7F7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71476" y="27804779"/>
            <a:ext cx="3457574" cy="3783800"/>
          </a:xfrm>
          <a:prstGeom prst="roundRect">
            <a:avLst>
              <a:gd name="adj" fmla="val 4992"/>
            </a:avLst>
          </a:prstGeom>
          <a:blipFill>
            <a:blip r:embed="rId8"/>
            <a:stretch>
              <a:fillRect/>
            </a:stretch>
          </a:blip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4402457" y="28166448"/>
            <a:ext cx="4598987" cy="565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>
                <a:latin typeface="Muller Bold" pitchFamily="50" charset="-52"/>
              </a:rPr>
              <a:t>«Индустриально-технологический парк «Синергия». Корпус </a:t>
            </a:r>
            <a:r>
              <a:rPr lang="ru-RU" dirty="0">
                <a:latin typeface="Montserrat SemiBold" panose="00000700000000000000" pitchFamily="2" charset="-52"/>
              </a:rPr>
              <a:t>№</a:t>
            </a:r>
            <a:r>
              <a:rPr lang="ru-RU" dirty="0">
                <a:latin typeface="Muller Bold" pitchFamily="50" charset="-52"/>
              </a:rPr>
              <a:t>4»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02458" y="28944440"/>
            <a:ext cx="4444363" cy="413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50"/>
              </a:lnSpc>
            </a:pPr>
            <a:r>
              <a:rPr lang="ru-RU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Что было сделано:</a:t>
            </a:r>
          </a:p>
          <a:p>
            <a:pPr>
              <a:lnSpc>
                <a:spcPts val="1250"/>
              </a:lnSpc>
            </a:pPr>
            <a:r>
              <a:rPr lang="ru-RU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Комплекс работ по благоустройству.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666862" y="21695350"/>
            <a:ext cx="2125161" cy="553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3000" b="1" dirty="0">
                <a:ln w="1016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noFill/>
                <a:latin typeface="Muller Bold" pitchFamily="50" charset="-52"/>
              </a:rPr>
              <a:t>ПРОЕКТ 2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711312" y="16307799"/>
            <a:ext cx="2125161" cy="553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3000" b="1" dirty="0">
                <a:ln w="1016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noFill/>
                <a:latin typeface="Muller Bold" pitchFamily="50" charset="-52"/>
              </a:rPr>
              <a:t>ПРОЕКТ 1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666862" y="27098905"/>
            <a:ext cx="2125161" cy="553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3000" b="1" dirty="0">
                <a:ln w="1016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noFill/>
                <a:latin typeface="Muller Bold" pitchFamily="50" charset="-52"/>
              </a:rPr>
              <a:t>ПРОЕКТ 3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58776" y="34725988"/>
            <a:ext cx="8283576" cy="2614608"/>
          </a:xfrm>
          <a:prstGeom prst="roundRect">
            <a:avLst>
              <a:gd name="adj" fmla="val 7321"/>
            </a:avLst>
          </a:prstGeom>
          <a:gradFill>
            <a:gsLst>
              <a:gs pos="13000">
                <a:srgbClr val="369FFF"/>
              </a:gs>
              <a:gs pos="48890">
                <a:srgbClr val="2464D2"/>
              </a:gs>
              <a:gs pos="92000">
                <a:srgbClr val="142DA8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2915137" y="32843798"/>
            <a:ext cx="3150221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dirty="0">
                <a:latin typeface="Muller Bold" pitchFamily="50" charset="-52"/>
              </a:rPr>
              <a:t>Свидетельства и лицензии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410077" y="38987049"/>
            <a:ext cx="2614818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>
                <a:latin typeface="Muller Bold" pitchFamily="50" charset="-52"/>
              </a:rPr>
              <a:t>Спасибо за внимание!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2218128" y="40486826"/>
            <a:ext cx="6770688" cy="2695762"/>
          </a:xfrm>
          <a:prstGeom prst="rect">
            <a:avLst/>
          </a:prstGeom>
          <a:solidFill>
            <a:srgbClr val="F6F6F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58775" y="38987049"/>
            <a:ext cx="3457574" cy="3783800"/>
          </a:xfrm>
          <a:prstGeom prst="roundRect">
            <a:avLst>
              <a:gd name="adj" fmla="val 4992"/>
            </a:avLst>
          </a:prstGeom>
          <a:blipFill dpi="0" rotWithShape="1">
            <a:blip r:embed="rId9"/>
            <a:srcRect/>
            <a:stretch>
              <a:fillRect/>
            </a:stretch>
          </a:blip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6358490" y="40218129"/>
            <a:ext cx="2570251" cy="553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3000" b="1" dirty="0">
                <a:ln w="1016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noFill/>
                <a:latin typeface="Muller Bold" pitchFamily="50" charset="-52"/>
              </a:rPr>
              <a:t>КОНТАКТЫ</a:t>
            </a: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36" y="41942148"/>
            <a:ext cx="134440" cy="146304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36" y="41679205"/>
            <a:ext cx="134440" cy="149352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36" y="40899521"/>
            <a:ext cx="134440" cy="14630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36" y="41419310"/>
            <a:ext cx="134440" cy="146304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36" y="41159416"/>
            <a:ext cx="134440" cy="146304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4675823" y="40844794"/>
            <a:ext cx="39649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Окунев Юрий Сергеевич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675823" y="41117152"/>
            <a:ext cx="39649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+7-85557-9-92-45</a:t>
            </a:r>
            <a:endParaRPr lang="ru-RU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675824" y="41377046"/>
            <a:ext cx="39649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avtotekhniks@mail.ru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675825" y="41631535"/>
            <a:ext cx="39971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1646034630</a:t>
            </a:r>
            <a:endParaRPr lang="ru-RU" sz="800" dirty="0"/>
          </a:p>
        </p:txBody>
      </p:sp>
      <p:sp>
        <p:nvSpPr>
          <p:cNvPr id="69" name="TextBox 68"/>
          <p:cNvSpPr txBox="1"/>
          <p:nvPr/>
        </p:nvSpPr>
        <p:spPr>
          <a:xfrm>
            <a:off x="4675824" y="41896185"/>
            <a:ext cx="3964939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423605, Республика Татарстан, </a:t>
            </a:r>
            <a:r>
              <a:rPr lang="ru-RU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Елабужский</a:t>
            </a:r>
            <a:r>
              <a:rPr lang="ru-RU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район, г. Елабуга,</a:t>
            </a:r>
          </a:p>
          <a:p>
            <a:r>
              <a:rPr lang="ru-RU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Набережно-</a:t>
            </a:r>
            <a:r>
              <a:rPr lang="ru-RU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Челнинское</a:t>
            </a:r>
            <a:r>
              <a:rPr lang="ru-RU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шоссе, д. 33, офис 1</a:t>
            </a:r>
            <a:endParaRPr lang="ru-RU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633" y="9874"/>
            <a:ext cx="1368555" cy="2944370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4002317" y="1102888"/>
            <a:ext cx="3150221" cy="7729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2300" dirty="0">
                <a:solidFill>
                  <a:schemeClr val="bg1"/>
                </a:solidFill>
                <a:latin typeface="Muller Bold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ООО «</a:t>
            </a:r>
            <a:r>
              <a:rPr lang="ru-RU" sz="2300" dirty="0" err="1">
                <a:solidFill>
                  <a:schemeClr val="bg1"/>
                </a:solidFill>
                <a:latin typeface="Muller Bold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АвтоТехникс</a:t>
            </a:r>
            <a:r>
              <a:rPr lang="ru-RU" sz="2300" dirty="0">
                <a:solidFill>
                  <a:schemeClr val="bg1"/>
                </a:solidFill>
                <a:latin typeface="Muller Bold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</a:p>
          <a:p>
            <a:pPr>
              <a:lnSpc>
                <a:spcPts val="1400"/>
              </a:lnSpc>
            </a:pPr>
            <a:endParaRPr lang="ru-RU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1300"/>
              </a:lnSpc>
            </a:pPr>
            <a:r>
              <a:rPr lang="ru-RU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Общество с ограниченной ответственностью</a:t>
            </a:r>
          </a:p>
          <a:p>
            <a:pPr>
              <a:lnSpc>
                <a:spcPts val="1300"/>
              </a:lnSpc>
            </a:pPr>
            <a:r>
              <a:rPr lang="ru-RU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r>
              <a:rPr lang="ru-RU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АвтоТехникс</a:t>
            </a:r>
            <a:r>
              <a:rPr lang="ru-RU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56843"/>
            <a:ext cx="1652019" cy="3553970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564" y="24970286"/>
            <a:ext cx="3553975" cy="1655065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564" y="19577694"/>
            <a:ext cx="3553975" cy="1655065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564" y="30363710"/>
            <a:ext cx="3553975" cy="165506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" y="8336376"/>
            <a:ext cx="8999538" cy="7718999"/>
          </a:xfrm>
          <a:prstGeom prst="rect">
            <a:avLst/>
          </a:prstGeom>
          <a:solidFill>
            <a:srgbClr val="F7F7F7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65602" y="8538596"/>
            <a:ext cx="8518801" cy="2337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30"/>
              </a:lnSpc>
            </a:pP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ООО «</a:t>
            </a:r>
            <a:r>
              <a:rPr lang="ru-RU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Автотехникс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 обладает значительным опытом выполнения работ </a:t>
            </a:r>
            <a:b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объектах транспортного промышленного строительства. Для производства готовой продукции используются современные установки, позволяющие обеспечить высокое качество продукции.</a:t>
            </a:r>
          </a:p>
          <a:p>
            <a:pPr>
              <a:lnSpc>
                <a:spcPts val="1630"/>
              </a:lnSpc>
            </a:pPr>
            <a:endParaRPr lang="ru-RU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1630"/>
              </a:lnSpc>
            </a:pP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Организация участвовала в выполнении работ на федеральных автомобильных дорогах Республики Татарстан, Ульяновской, Самарской области и Республики Коми.</a:t>
            </a:r>
          </a:p>
          <a:p>
            <a:pPr>
              <a:lnSpc>
                <a:spcPts val="1630"/>
              </a:lnSpc>
            </a:pP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На данных объектах ООО «</a:t>
            </a:r>
            <a:r>
              <a:rPr lang="ru-RU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Автотехникс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 выполняли работы по устройству земляного полотна, строительству конструктивных слоев дорожной одежды, строительству малых искусственных и водоотводных сооружений,   а также по благоустройству автомобильных дорог и площадок.</a:t>
            </a:r>
          </a:p>
          <a:p>
            <a:pPr>
              <a:lnSpc>
                <a:spcPts val="1630"/>
              </a:lnSpc>
            </a:pP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Большой собственный парк дорожной техники, наличие проверенных партнеров и высокая квалификация специалистов дают возможность качественно и в сжатые сроки выполнять строительные работы.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99144" y="11303098"/>
            <a:ext cx="2869696" cy="587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dirty="0">
                <a:latin typeface="Muller Bold" pitchFamily="50" charset="-52"/>
              </a:rPr>
              <a:t>Перечень</a:t>
            </a:r>
          </a:p>
          <a:p>
            <a:pPr>
              <a:lnSpc>
                <a:spcPts val="1900"/>
              </a:lnSpc>
            </a:pPr>
            <a:r>
              <a:rPr lang="ru-RU" dirty="0">
                <a:latin typeface="Muller Bold" pitchFamily="50" charset="-52"/>
              </a:rPr>
              <a:t>предоставляемых услуг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99144" y="11906826"/>
            <a:ext cx="4385259" cy="1311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63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работы по устройству земляного полотна;</a:t>
            </a:r>
          </a:p>
          <a:p>
            <a:pPr marL="171450" indent="-171450">
              <a:lnSpc>
                <a:spcPts val="163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строительству конструктивных слоев дорожной одежды;</a:t>
            </a:r>
          </a:p>
          <a:p>
            <a:pPr marL="171450" indent="-171450">
              <a:lnSpc>
                <a:spcPts val="163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строительству малых искусственных и водоотводных сооружений;</a:t>
            </a:r>
          </a:p>
          <a:p>
            <a:pPr marL="171450" indent="-171450">
              <a:lnSpc>
                <a:spcPts val="163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благоустройству автомобильных дорог и площадок.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1476" y="11314203"/>
            <a:ext cx="3444873" cy="4394065"/>
          </a:xfrm>
          <a:prstGeom prst="roundRect">
            <a:avLst>
              <a:gd name="adj" fmla="val 4992"/>
            </a:avLst>
          </a:prstGeom>
          <a:blipFill dpi="0" rotWithShape="1">
            <a:blip r:embed="rId18"/>
            <a:srcRect/>
            <a:stretch>
              <a:fillRect r="-10000"/>
            </a:stretch>
          </a:blip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396264" y="13406662"/>
            <a:ext cx="1854995" cy="344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dirty="0">
                <a:latin typeface="Muller Bold" pitchFamily="50" charset="-52"/>
              </a:rPr>
              <a:t>Преимущества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99144" y="13769276"/>
            <a:ext cx="42432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63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имеет значительный парк собственной техники;</a:t>
            </a:r>
          </a:p>
          <a:p>
            <a:pPr marL="171450" indent="-171450">
              <a:lnSpc>
                <a:spcPts val="163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располагает большим опытом работ на объектах;</a:t>
            </a:r>
          </a:p>
          <a:p>
            <a:pPr marL="171450" indent="-171450">
              <a:lnSpc>
                <a:spcPts val="163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высокая квалификация специалистов;</a:t>
            </a:r>
          </a:p>
          <a:p>
            <a:pPr marL="171450" indent="-171450">
              <a:lnSpc>
                <a:spcPts val="163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транспортного промышленного строительства;</a:t>
            </a:r>
          </a:p>
          <a:p>
            <a:pPr marL="171450" indent="-171450">
              <a:lnSpc>
                <a:spcPts val="163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используются современные установки, позволяющие обеспечить высокое качество асфальтобетонных смесей;</a:t>
            </a:r>
          </a:p>
          <a:p>
            <a:pPr marL="171450" indent="-171450">
              <a:lnSpc>
                <a:spcPts val="163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используется </a:t>
            </a:r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современное</a:t>
            </a:r>
            <a:b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лабораторное 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оборудование.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7982" y="8050497"/>
            <a:ext cx="2871299" cy="369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Muller Bold" pitchFamily="50" charset="-52"/>
              </a:rPr>
              <a:t>Описание деятельности</a:t>
            </a: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00110" y="-787322"/>
            <a:ext cx="1368553" cy="2944374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6425292-DDE4-434E-A32E-631854BBE86D}"/>
              </a:ext>
            </a:extLst>
          </p:cNvPr>
          <p:cNvGrpSpPr/>
          <p:nvPr/>
        </p:nvGrpSpPr>
        <p:grpSpPr>
          <a:xfrm>
            <a:off x="468842" y="295094"/>
            <a:ext cx="1890966" cy="1359592"/>
            <a:chOff x="-16030" y="156377"/>
            <a:chExt cx="1890966" cy="1359594"/>
          </a:xfrm>
        </p:grpSpPr>
        <p:sp>
          <p:nvSpPr>
            <p:cNvPr id="82" name="Google Shape;96;p1">
              <a:extLst>
                <a:ext uri="{FF2B5EF4-FFF2-40B4-BE49-F238E27FC236}">
                  <a16:creationId xmlns:a16="http://schemas.microsoft.com/office/drawing/2014/main" id="{0C026D85-0FFF-4EA6-89B8-89B8CB265226}"/>
                </a:ext>
              </a:extLst>
            </p:cNvPr>
            <p:cNvSpPr/>
            <p:nvPr/>
          </p:nvSpPr>
          <p:spPr>
            <a:xfrm>
              <a:off x="158587" y="1083200"/>
              <a:ext cx="1543495" cy="398072"/>
            </a:xfrm>
            <a:prstGeom prst="roundRect">
              <a:avLst>
                <a:gd name="adj" fmla="val 12851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4" name="Google Shape;98;p1">
              <a:extLst>
                <a:ext uri="{FF2B5EF4-FFF2-40B4-BE49-F238E27FC236}">
                  <a16:creationId xmlns:a16="http://schemas.microsoft.com/office/drawing/2014/main" id="{192C929C-B190-4884-B860-6C6DDC3CE94C}"/>
                </a:ext>
              </a:extLst>
            </p:cNvPr>
            <p:cNvPicPr preferRelativeResize="0"/>
            <p:nvPr/>
          </p:nvPicPr>
          <p:blipFill rotWithShape="1">
            <a:blip r:embed="rId19">
              <a:alphaModFix/>
            </a:blip>
            <a:srcRect b="3538"/>
            <a:stretch/>
          </p:blipFill>
          <p:spPr>
            <a:xfrm>
              <a:off x="265600" y="156377"/>
              <a:ext cx="1329471" cy="8747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" name="Google Shape;99;p1">
              <a:extLst>
                <a:ext uri="{FF2B5EF4-FFF2-40B4-BE49-F238E27FC236}">
                  <a16:creationId xmlns:a16="http://schemas.microsoft.com/office/drawing/2014/main" id="{7718062E-5F54-4E55-B9ED-DFF3865FB511}"/>
                </a:ext>
              </a:extLst>
            </p:cNvPr>
            <p:cNvSpPr/>
            <p:nvPr/>
          </p:nvSpPr>
          <p:spPr>
            <a:xfrm>
              <a:off x="-16030" y="1054346"/>
              <a:ext cx="1890966" cy="46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ru-RU" sz="800" dirty="0" smtClean="0">
                  <a:solidFill>
                    <a:schemeClr val="lt1"/>
                  </a:solidFill>
                  <a:latin typeface="Century Gothic" panose="020B0502020202020204" pitchFamily="34" charset="0"/>
                  <a:ea typeface="Calibri"/>
                  <a:cs typeface="Calibri"/>
                  <a:sym typeface="Calibri"/>
                </a:rPr>
                <a:t>Выполнение </a:t>
              </a:r>
              <a:br>
                <a:rPr lang="ru-RU" sz="800" dirty="0" smtClean="0">
                  <a:solidFill>
                    <a:schemeClr val="lt1"/>
                  </a:solidFill>
                  <a:latin typeface="Century Gothic" panose="020B0502020202020204" pitchFamily="34" charset="0"/>
                  <a:ea typeface="Calibri"/>
                  <a:cs typeface="Calibri"/>
                  <a:sym typeface="Calibri"/>
                </a:rPr>
              </a:br>
              <a:r>
                <a:rPr lang="ru-RU" sz="800" dirty="0" smtClean="0">
                  <a:solidFill>
                    <a:schemeClr val="lt1"/>
                  </a:solidFill>
                  <a:latin typeface="Century Gothic" panose="020B0502020202020204" pitchFamily="34" charset="0"/>
                  <a:ea typeface="Calibri"/>
                  <a:cs typeface="Calibri"/>
                  <a:sym typeface="Calibri"/>
                </a:rPr>
                <a:t>строительно-монтажных</a:t>
              </a:r>
              <a:br>
                <a:rPr lang="ru-RU" sz="800" dirty="0" smtClean="0">
                  <a:solidFill>
                    <a:schemeClr val="lt1"/>
                  </a:solidFill>
                  <a:latin typeface="Century Gothic" panose="020B0502020202020204" pitchFamily="34" charset="0"/>
                  <a:ea typeface="Calibri"/>
                  <a:cs typeface="Calibri"/>
                  <a:sym typeface="Calibri"/>
                </a:rPr>
              </a:br>
              <a:r>
                <a:rPr lang="ru-RU" sz="800" dirty="0" smtClean="0">
                  <a:solidFill>
                    <a:schemeClr val="lt1"/>
                  </a:solidFill>
                  <a:latin typeface="Century Gothic" panose="020B0502020202020204" pitchFamily="34" charset="0"/>
                  <a:ea typeface="Calibri"/>
                  <a:cs typeface="Calibri"/>
                  <a:sym typeface="Calibri"/>
                </a:rPr>
                <a:t> работ</a:t>
              </a:r>
              <a:endParaRPr sz="800" dirty="0">
                <a:solidFill>
                  <a:schemeClr val="lt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6" name="Google Shape;220;p9">
            <a:extLst>
              <a:ext uri="{FF2B5EF4-FFF2-40B4-BE49-F238E27FC236}">
                <a16:creationId xmlns:a16="http://schemas.microsoft.com/office/drawing/2014/main" id="{67E28200-40F7-4B6B-BE47-1D887943DB68}"/>
              </a:ext>
            </a:extLst>
          </p:cNvPr>
          <p:cNvPicPr preferRelativeResize="0"/>
          <p:nvPr/>
        </p:nvPicPr>
        <p:blipFill rotWithShape="1">
          <a:blip r:embed="rId20">
            <a:alphaModFix/>
          </a:blip>
          <a:srcRect l="2528" t="-1" b="3303"/>
          <a:stretch/>
        </p:blipFill>
        <p:spPr>
          <a:xfrm>
            <a:off x="2051932" y="33596825"/>
            <a:ext cx="2296511" cy="32970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7" name="Google Shape;221;p9">
            <a:extLst>
              <a:ext uri="{FF2B5EF4-FFF2-40B4-BE49-F238E27FC236}">
                <a16:creationId xmlns:a16="http://schemas.microsoft.com/office/drawing/2014/main" id="{E96C2B4A-D1F1-473A-8047-1AD1667DE320}"/>
              </a:ext>
            </a:extLst>
          </p:cNvPr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4648329" y="33543867"/>
            <a:ext cx="2356086" cy="334999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9033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</TotalTime>
  <Words>225</Words>
  <Application>Microsoft Office PowerPoint</Application>
  <PresentationFormat>Произвольный</PresentationFormat>
  <Paragraphs>51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Montserrat SemiBold</vt:lpstr>
      <vt:lpstr>Muller Bold</vt:lpstr>
      <vt:lpstr>Open Sans</vt:lpstr>
      <vt:lpstr>Wingdings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Карина Муртазина</cp:lastModifiedBy>
  <cp:revision>28</cp:revision>
  <dcterms:created xsi:type="dcterms:W3CDTF">2022-11-21T08:35:12Z</dcterms:created>
  <dcterms:modified xsi:type="dcterms:W3CDTF">2024-07-01T07:26:39Z</dcterms:modified>
</cp:coreProperties>
</file>