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8999538" cy="379364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49" userDrawn="1">
          <p15:clr>
            <a:srgbClr val="A4A3A4"/>
          </p15:clr>
        </p15:guide>
        <p15:guide id="2" pos="2835" userDrawn="1">
          <p15:clr>
            <a:srgbClr val="A4A3A4"/>
          </p15:clr>
        </p15:guide>
        <p15:guide id="3" pos="226" userDrawn="1">
          <p15:clr>
            <a:srgbClr val="A4A3A4"/>
          </p15:clr>
        </p15:guide>
        <p15:guide id="4" pos="54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F7F7F7"/>
    <a:srgbClr val="369FFF"/>
    <a:srgbClr val="142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021" y="-2698"/>
      </p:cViewPr>
      <p:guideLst>
        <p:guide orient="horz" pos="11949"/>
        <p:guide pos="2835"/>
        <p:guide pos="226"/>
        <p:guide pos="54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966" y="6208590"/>
            <a:ext cx="7649607" cy="13207518"/>
          </a:xfrm>
        </p:spPr>
        <p:txBody>
          <a:bodyPr anchor="b"/>
          <a:lstStyle>
            <a:lvl1pPr algn="ctr">
              <a:defRPr sz="590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942" y="19925441"/>
            <a:ext cx="6749654" cy="9159200"/>
          </a:xfrm>
        </p:spPr>
        <p:txBody>
          <a:bodyPr/>
          <a:lstStyle>
            <a:lvl1pPr marL="0" indent="0" algn="ctr">
              <a:buNone/>
              <a:defRPr sz="2362"/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16A8-CE4A-4631-90F1-24B1EB0CA897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8318-7E6D-4E53-9441-8E2BC1528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74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16A8-CE4A-4631-90F1-24B1EB0CA897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8318-7E6D-4E53-9441-8E2BC1528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08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2019767"/>
            <a:ext cx="1940525" cy="3214942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719" y="2019767"/>
            <a:ext cx="5709082" cy="321494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16A8-CE4A-4631-90F1-24B1EB0CA897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8318-7E6D-4E53-9441-8E2BC1528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34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16A8-CE4A-4631-90F1-24B1EB0CA897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8318-7E6D-4E53-9441-8E2BC1528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9457789"/>
            <a:ext cx="7762102" cy="15780522"/>
          </a:xfrm>
        </p:spPr>
        <p:txBody>
          <a:bodyPr anchor="b"/>
          <a:lstStyle>
            <a:lvl1pPr>
              <a:defRPr sz="590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31" y="25387601"/>
            <a:ext cx="7762102" cy="8298604"/>
          </a:xfrm>
        </p:spPr>
        <p:txBody>
          <a:bodyPr/>
          <a:lstStyle>
            <a:lvl1pPr marL="0" indent="0">
              <a:buNone/>
              <a:defRPr sz="2362">
                <a:solidFill>
                  <a:schemeClr val="tx1"/>
                </a:solidFill>
              </a:defRPr>
            </a:lvl1pPr>
            <a:lvl2pPr marL="449976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899952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3pPr>
            <a:lvl4pPr marL="134992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79990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498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69985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4983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59981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16A8-CE4A-4631-90F1-24B1EB0CA897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8318-7E6D-4E53-9441-8E2BC1528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26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718" y="10098834"/>
            <a:ext cx="3824804" cy="240703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016" y="10098834"/>
            <a:ext cx="3824804" cy="240703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16A8-CE4A-4631-90F1-24B1EB0CA897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8318-7E6D-4E53-9441-8E2BC1528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59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2019775"/>
            <a:ext cx="7762102" cy="73326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891" y="9299711"/>
            <a:ext cx="3807226" cy="4557645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91" y="13857356"/>
            <a:ext cx="3807226" cy="203820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017" y="9299711"/>
            <a:ext cx="3825976" cy="4557645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017" y="13857356"/>
            <a:ext cx="3825976" cy="203820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16A8-CE4A-4631-90F1-24B1EB0CA897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8318-7E6D-4E53-9441-8E2BC1528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23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16A8-CE4A-4631-90F1-24B1EB0CA897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8318-7E6D-4E53-9441-8E2BC1528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249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16A8-CE4A-4631-90F1-24B1EB0CA897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8318-7E6D-4E53-9441-8E2BC1528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2529099"/>
            <a:ext cx="2902585" cy="8851847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5462160"/>
            <a:ext cx="4556016" cy="26959495"/>
          </a:xfrm>
        </p:spPr>
        <p:txBody>
          <a:bodyPr/>
          <a:lstStyle>
            <a:lvl1pPr>
              <a:defRPr sz="3149"/>
            </a:lvl1pPr>
            <a:lvl2pPr>
              <a:defRPr sz="2756"/>
            </a:lvl2pPr>
            <a:lvl3pPr>
              <a:defRPr sz="2362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11380946"/>
            <a:ext cx="2902585" cy="21084611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16A8-CE4A-4631-90F1-24B1EB0CA897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8318-7E6D-4E53-9441-8E2BC1528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5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2529099"/>
            <a:ext cx="2902585" cy="8851847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5462160"/>
            <a:ext cx="4556016" cy="26959495"/>
          </a:xfrm>
        </p:spPr>
        <p:txBody>
          <a:bodyPr anchor="t"/>
          <a:lstStyle>
            <a:lvl1pPr marL="0" indent="0">
              <a:buNone/>
              <a:defRPr sz="3149"/>
            </a:lvl1pPr>
            <a:lvl2pPr marL="449976" indent="0">
              <a:buNone/>
              <a:defRPr sz="2756"/>
            </a:lvl2pPr>
            <a:lvl3pPr marL="899952" indent="0">
              <a:buNone/>
              <a:defRPr sz="2362"/>
            </a:lvl3pPr>
            <a:lvl4pPr marL="1349929" indent="0">
              <a:buNone/>
              <a:defRPr sz="1968"/>
            </a:lvl4pPr>
            <a:lvl5pPr marL="1799905" indent="0">
              <a:buNone/>
              <a:defRPr sz="1968"/>
            </a:lvl5pPr>
            <a:lvl6pPr marL="2249881" indent="0">
              <a:buNone/>
              <a:defRPr sz="1968"/>
            </a:lvl6pPr>
            <a:lvl7pPr marL="2699857" indent="0">
              <a:buNone/>
              <a:defRPr sz="1968"/>
            </a:lvl7pPr>
            <a:lvl8pPr marL="3149834" indent="0">
              <a:buNone/>
              <a:defRPr sz="1968"/>
            </a:lvl8pPr>
            <a:lvl9pPr marL="3599810" indent="0">
              <a:buNone/>
              <a:defRPr sz="196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11380946"/>
            <a:ext cx="2902585" cy="21084611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16A8-CE4A-4631-90F1-24B1EB0CA897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8318-7E6D-4E53-9441-8E2BC1528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04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2019775"/>
            <a:ext cx="7762102" cy="733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10098834"/>
            <a:ext cx="7762102" cy="24070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35161512"/>
            <a:ext cx="2024896" cy="2019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C16A8-CE4A-4631-90F1-24B1EB0CA897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35161512"/>
            <a:ext cx="3037344" cy="2019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35161512"/>
            <a:ext cx="2024896" cy="2019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E8318-7E6D-4E53-9441-8E2BC1528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63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43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988" indent="-224988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2756" kern="1200">
          <a:solidFill>
            <a:schemeClr val="tx1"/>
          </a:solidFill>
          <a:latin typeface="+mn-lt"/>
          <a:ea typeface="+mn-ea"/>
          <a:cs typeface="+mn-cs"/>
        </a:defRPr>
      </a:lvl1pPr>
      <a:lvl2pPr marL="674964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24941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3pPr>
      <a:lvl4pPr marL="1574917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2024893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136900" y="8939"/>
            <a:ext cx="5862638" cy="2595563"/>
          </a:xfrm>
          <a:prstGeom prst="roundRect">
            <a:avLst>
              <a:gd name="adj" fmla="val 6592"/>
            </a:avLst>
          </a:prstGeom>
          <a:gradFill>
            <a:gsLst>
              <a:gs pos="13000">
                <a:srgbClr val="369FFF"/>
              </a:gs>
              <a:gs pos="48890">
                <a:srgbClr val="2464D2"/>
              </a:gs>
              <a:gs pos="92000">
                <a:srgbClr val="142DA8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1973" y="4222078"/>
            <a:ext cx="3480440" cy="798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ru-RU" sz="10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ООО «ТД «Реакция»</a:t>
            </a:r>
          </a:p>
          <a:p>
            <a:pPr algn="r">
              <a:lnSpc>
                <a:spcPts val="1400"/>
              </a:lnSpc>
            </a:pPr>
            <a:r>
              <a:rPr lang="ru-RU" sz="10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является подрядчиком на строительстве объекта</a:t>
            </a:r>
          </a:p>
          <a:p>
            <a:pPr algn="r">
              <a:lnSpc>
                <a:spcPts val="1400"/>
              </a:lnSpc>
            </a:pPr>
            <a:r>
              <a:rPr lang="ru-RU" sz="10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«Индустриально-технологический парк «Синергия».</a:t>
            </a:r>
          </a:p>
          <a:p>
            <a:pPr algn="r">
              <a:lnSpc>
                <a:spcPts val="1400"/>
              </a:lnSpc>
            </a:pPr>
            <a:r>
              <a:rPr lang="ru-RU" sz="10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Корпус №17. Логистика. 2 этап».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447" y="322142"/>
            <a:ext cx="862586" cy="185928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105276" y="2067694"/>
            <a:ext cx="4538663" cy="2886075"/>
          </a:xfrm>
          <a:prstGeom prst="roundRect">
            <a:avLst>
              <a:gd name="adj" fmla="val 6262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05276" y="5091788"/>
            <a:ext cx="4538663" cy="2886075"/>
          </a:xfrm>
          <a:prstGeom prst="roundRect">
            <a:avLst>
              <a:gd name="adj" fmla="val 6262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" y="8115882"/>
            <a:ext cx="8999538" cy="6142190"/>
          </a:xfrm>
          <a:prstGeom prst="rect">
            <a:avLst/>
          </a:prstGeom>
          <a:solidFill>
            <a:srgbClr val="F7F7F7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65602" y="8339903"/>
            <a:ext cx="8378337" cy="2132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30"/>
              </a:lnSpc>
            </a:pP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ТД "Реакция" является эксклюзивным поставщиком инновационных мобильных и стационарных систем пожаротушения марки </a:t>
            </a:r>
            <a:r>
              <a:rPr lang="ru-R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Fumarole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ts val="1630"/>
              </a:lnSpc>
            </a:pPr>
            <a:endParaRPr 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1630"/>
              </a:lnSpc>
            </a:pP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Системы пожаротушения </a:t>
            </a:r>
            <a:r>
              <a:rPr lang="ru-R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Fumarole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это современные аэрозольные системы тушения пожаров. Безвредные для человека и окружающей среды они просты в эксплуатации, не требуют технического обслуживания.</a:t>
            </a:r>
          </a:p>
          <a:p>
            <a:pPr>
              <a:lnSpc>
                <a:spcPts val="1630"/>
              </a:lnSpc>
            </a:pP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Системы </a:t>
            </a:r>
            <a:r>
              <a:rPr lang="ru-R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Fumarole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молниеносные, высокоэффективные и доступные средства борьбы с огнем.</a:t>
            </a:r>
          </a:p>
          <a:p>
            <a:pPr>
              <a:lnSpc>
                <a:spcPts val="1630"/>
              </a:lnSpc>
            </a:pP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Гарантированный срок службы – 10 лет. Без дополнительных затрат.</a:t>
            </a:r>
          </a:p>
          <a:p>
            <a:pPr>
              <a:lnSpc>
                <a:spcPts val="1630"/>
              </a:lnSpc>
            </a:pPr>
            <a:endParaRPr 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1630"/>
              </a:lnSpc>
            </a:pP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Стратегическая цель ТД Реакция – защитить жизни людей и их имущество высокоэффективными и доступными средствами пожаротушения.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05275" y="10654059"/>
            <a:ext cx="2869696" cy="587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dirty="0">
                <a:latin typeface="Muller Bold" pitchFamily="50" charset="-52"/>
              </a:rPr>
              <a:t>Перечень</a:t>
            </a:r>
          </a:p>
          <a:p>
            <a:pPr>
              <a:lnSpc>
                <a:spcPts val="1900"/>
              </a:lnSpc>
            </a:pPr>
            <a:r>
              <a:rPr lang="ru-RU" dirty="0">
                <a:latin typeface="Muller Bold" pitchFamily="50" charset="-52"/>
              </a:rPr>
              <a:t>предоставляемых услуг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05277" y="11233704"/>
            <a:ext cx="4526757" cy="2748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5" indent="-171455">
              <a:lnSpc>
                <a:spcPts val="163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ПРОИЗВОДСТВО СИСТЕМ ПОЖАРОТУШЕНИЯ</a:t>
            </a:r>
          </a:p>
          <a:p>
            <a:pPr>
              <a:lnSpc>
                <a:spcPts val="1630"/>
              </a:lnSpc>
              <a:buClr>
                <a:srgbClr val="0070C0"/>
              </a:buClr>
            </a:pP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Мы занимаемся производством аэрозольных систем пожаротушения. Производственная площадь составляет более 10 000 м²:</a:t>
            </a:r>
          </a:p>
          <a:p>
            <a:pPr marL="171455" indent="-171455">
              <a:lnSpc>
                <a:spcPts val="163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ПОЖАРНОГО РАЗДЕЛА</a:t>
            </a:r>
          </a:p>
          <a:p>
            <a:pPr>
              <a:lnSpc>
                <a:spcPts val="1630"/>
              </a:lnSpc>
              <a:buClr>
                <a:srgbClr val="0070C0"/>
              </a:buClr>
            </a:pP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Мы занимаемся проектированием пожарного раздела. Разработали BIM-модели для проектировщиков.</a:t>
            </a:r>
          </a:p>
          <a:p>
            <a:pPr marL="171455" indent="-171455">
              <a:lnSpc>
                <a:spcPts val="163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УСЛУГИ ПО МОНТАЖУ И ОБСЛУЖИВАНИЮ</a:t>
            </a:r>
          </a:p>
          <a:p>
            <a:pPr>
              <a:lnSpc>
                <a:spcPts val="1630"/>
              </a:lnSpc>
              <a:buClr>
                <a:srgbClr val="0070C0"/>
              </a:buClr>
            </a:pP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 нас есть своя команда монтажников для работ под ключ, в том числе осуществляем и шеф-монтаж.</a:t>
            </a:r>
          </a:p>
          <a:p>
            <a:pPr marL="171455" indent="-171455">
              <a:lnSpc>
                <a:spcPts val="163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СЛУЖБА ПОДДЕРЖКИ И КОНСУЛЬТАЦИЯ ЭКСПЕРТОВ</a:t>
            </a:r>
          </a:p>
          <a:p>
            <a:pPr>
              <a:lnSpc>
                <a:spcPts val="1630"/>
              </a:lnSpc>
              <a:buClr>
                <a:srgbClr val="0070C0"/>
              </a:buClr>
            </a:pP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Мы консультируем клиентов и дилеров в режиме 24/7, проводим семинар, обучение как онлайн, так и оффлайн.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5568" y="10652092"/>
            <a:ext cx="3457574" cy="3378165"/>
          </a:xfrm>
          <a:prstGeom prst="roundRect">
            <a:avLst>
              <a:gd name="adj" fmla="val 4992"/>
            </a:avLst>
          </a:prstGeom>
          <a:blipFill dpi="0" rotWithShape="1">
            <a:blip r:embed="rId5"/>
            <a:srcRect/>
            <a:stretch>
              <a:fillRect r="-35000"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55238" y="14400821"/>
            <a:ext cx="1854995" cy="344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dirty="0">
                <a:latin typeface="Muller Bold" pitchFamily="50" charset="-52"/>
              </a:rPr>
              <a:t>Преимущества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5238" y="14795523"/>
            <a:ext cx="8387113" cy="2132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5" indent="-171455">
              <a:lnSpc>
                <a:spcPts val="163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БЕЗОПАСНОСТЬ. 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Аэрозоль не вытесняет кислород. FUMAROLE имеет гигиеническое заключение</a:t>
            </a:r>
            <a:b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 ВНИИЖГ Роспотребнадзора.</a:t>
            </a:r>
          </a:p>
          <a:p>
            <a:pPr marL="171455" indent="-171455">
              <a:lnSpc>
                <a:spcPts val="163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ЭКОЛОГИЧНОСТЬ. 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Ликвидировать последствия возгорания можно сразу после тушения без риска</a:t>
            </a:r>
            <a:b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здоровья, ущерба имущества и оборудования.</a:t>
            </a:r>
          </a:p>
          <a:p>
            <a:pPr marL="171455" indent="-171455">
              <a:lnSpc>
                <a:spcPts val="163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ЭКОНОМИЧНОСТЬ. 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Огнетушители FUMAROLE (ФУМАРОЛА) не требуют затрат на техническое обслуживание и на 30% дешевле других систем пожаротушения.</a:t>
            </a:r>
          </a:p>
          <a:p>
            <a:pPr marL="171455" indent="-171455">
              <a:lnSpc>
                <a:spcPts val="163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ЛЁГКОСТЬ МОНТАЖА. 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Генераторы огнетушащего аэрозоля FUMAROLE можно установить с помощью простого набора инструментов.</a:t>
            </a:r>
          </a:p>
          <a:p>
            <a:pPr marL="171455" indent="-171455">
              <a:lnSpc>
                <a:spcPts val="163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КОМПАКТНОСТЬ. 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ФУМАРОЛА занимает мало места и их можно установить там, где не помещаются обычные огнетушители, можно носить с собой.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228850" y="17495845"/>
            <a:ext cx="6770688" cy="4663637"/>
          </a:xfrm>
          <a:prstGeom prst="rect">
            <a:avLst/>
          </a:prstGeom>
          <a:solidFill>
            <a:srgbClr val="F7F7F7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1475" y="17939907"/>
            <a:ext cx="3457574" cy="3783805"/>
          </a:xfrm>
          <a:prstGeom prst="roundRect">
            <a:avLst>
              <a:gd name="adj" fmla="val 4992"/>
            </a:avLst>
          </a:prstGeom>
          <a:blipFill dpi="0" rotWithShape="1">
            <a:blip r:embed="rId6"/>
            <a:srcRect/>
            <a:stretch>
              <a:fillRect l="-9000" r="-18000"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029077" y="18301576"/>
            <a:ext cx="4257897" cy="565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>
                <a:latin typeface="Muller Bold" pitchFamily="50" charset="-52"/>
              </a:rPr>
              <a:t>Защита серверных в новом IT-парке</a:t>
            </a:r>
            <a:br>
              <a:rPr lang="ru-RU" dirty="0">
                <a:latin typeface="Muller Bold" pitchFamily="50" charset="-52"/>
              </a:rPr>
            </a:br>
            <a:r>
              <a:rPr lang="ru-RU" dirty="0">
                <a:latin typeface="Muller Bold" pitchFamily="50" charset="-52"/>
              </a:rPr>
              <a:t>в Казани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29078" y="18992928"/>
            <a:ext cx="4613273" cy="1414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50"/>
              </a:lnSpc>
            </a:pPr>
            <a:r>
              <a:rPr lang="ru-RU" sz="901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Что было сделано:</a:t>
            </a:r>
          </a:p>
          <a:p>
            <a:pPr>
              <a:lnSpc>
                <a:spcPts val="1250"/>
              </a:lnSpc>
            </a:pPr>
            <a:r>
              <a:rPr lang="ru-RU" sz="9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августе 2022 года в Казани открылся новый IT Park, в проектной документации которого было рекомендовано использование аэрозольных систем пожаротушения и при строительстве здания установлены, соответственно, ГОА ФУМАРОЛА FR.</a:t>
            </a:r>
          </a:p>
          <a:p>
            <a:pPr>
              <a:lnSpc>
                <a:spcPts val="1250"/>
              </a:lnSpc>
            </a:pPr>
            <a:endParaRPr lang="ru-RU" sz="90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1250"/>
              </a:lnSpc>
            </a:pPr>
            <a:r>
              <a:rPr lang="ru-RU" sz="9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ТД "РЕАКЦИЯ" полностью курировали объект на всех стадиях от проектирования до монтажа систем.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228850" y="22891182"/>
            <a:ext cx="6770688" cy="4663637"/>
          </a:xfrm>
          <a:prstGeom prst="rect">
            <a:avLst/>
          </a:prstGeom>
          <a:solidFill>
            <a:srgbClr val="F7F7F7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71475" y="23335244"/>
            <a:ext cx="3457574" cy="3783805"/>
          </a:xfrm>
          <a:prstGeom prst="roundRect">
            <a:avLst>
              <a:gd name="adj" fmla="val 4992"/>
            </a:avLst>
          </a:prstGeom>
          <a:blipFill dpi="0" rotWithShape="1">
            <a:blip r:embed="rId7"/>
            <a:srcRect/>
            <a:stretch>
              <a:fillRect l="-9000" r="-34000"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4029077" y="23696913"/>
            <a:ext cx="4598987" cy="565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>
                <a:latin typeface="Muller Bold" pitchFamily="50" charset="-52"/>
              </a:rPr>
              <a:t>Электрощиты МТС – Банка</a:t>
            </a:r>
            <a:br>
              <a:rPr lang="ru-RU" dirty="0">
                <a:latin typeface="Muller Bold" pitchFamily="50" charset="-52"/>
              </a:rPr>
            </a:br>
            <a:r>
              <a:rPr lang="ru-RU" dirty="0">
                <a:latin typeface="Muller Bold" pitchFamily="50" charset="-52"/>
              </a:rPr>
              <a:t>под надежной защитой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29078" y="24493284"/>
            <a:ext cx="4444363" cy="74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50"/>
              </a:lnSpc>
            </a:pPr>
            <a:r>
              <a:rPr lang="ru-RU" sz="901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Что было сделано:</a:t>
            </a:r>
          </a:p>
          <a:p>
            <a:pPr>
              <a:lnSpc>
                <a:spcPts val="1250"/>
              </a:lnSpc>
            </a:pPr>
            <a:r>
              <a:rPr lang="ru-RU" sz="9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ТД "РЕАКЦИЯ" укомплектовало </a:t>
            </a:r>
            <a:r>
              <a:rPr lang="ru-RU" sz="90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электроустановочное</a:t>
            </a:r>
            <a:r>
              <a:rPr lang="ru-RU" sz="9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оборудование непрофильного актива Банка автономными установками пожаротушения ФУМАРОЛА серии FR.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228850" y="28287655"/>
            <a:ext cx="6770688" cy="4663637"/>
          </a:xfrm>
          <a:prstGeom prst="rect">
            <a:avLst/>
          </a:prstGeom>
          <a:solidFill>
            <a:srgbClr val="F7F7F7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71475" y="28731717"/>
            <a:ext cx="3457574" cy="3783805"/>
          </a:xfrm>
          <a:prstGeom prst="roundRect">
            <a:avLst>
              <a:gd name="adj" fmla="val 4992"/>
            </a:avLst>
          </a:prstGeom>
          <a:blipFill dpi="0" rotWithShape="1">
            <a:blip r:embed="rId8"/>
            <a:srcRect/>
            <a:stretch>
              <a:fillRect l="-9000" r="-42000"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4029077" y="29093386"/>
            <a:ext cx="4598987" cy="565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>
                <a:latin typeface="Muller Bold" pitchFamily="50" charset="-52"/>
              </a:rPr>
              <a:t>Защита помещений </a:t>
            </a:r>
            <a:r>
              <a:rPr lang="ru-RU" dirty="0" err="1">
                <a:latin typeface="Muller Bold" pitchFamily="50" charset="-52"/>
              </a:rPr>
              <a:t>МираксБиоФарма</a:t>
            </a:r>
            <a:r>
              <a:rPr lang="ru-RU" dirty="0">
                <a:latin typeface="Muller Bold" pitchFamily="50" charset="-52"/>
              </a:rPr>
              <a:t> АУПТ на базе ГОА </a:t>
            </a:r>
            <a:r>
              <a:rPr lang="ru-RU" dirty="0" err="1">
                <a:latin typeface="Muller Bold" pitchFamily="50" charset="-52"/>
              </a:rPr>
              <a:t>Fumarole</a:t>
            </a:r>
            <a:endParaRPr lang="ru-RU" dirty="0">
              <a:latin typeface="Muller Bold" pitchFamily="50" charset="-5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29078" y="29801674"/>
            <a:ext cx="4444363" cy="580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50"/>
              </a:lnSpc>
            </a:pPr>
            <a:r>
              <a:rPr lang="ru-RU" sz="901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Что было сделано:</a:t>
            </a:r>
          </a:p>
          <a:p>
            <a:pPr>
              <a:lnSpc>
                <a:spcPts val="1250"/>
              </a:lnSpc>
            </a:pPr>
            <a:r>
              <a:rPr lang="ru-RU" sz="9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ГК Реакция сделало поставку ГОА </a:t>
            </a:r>
            <a:r>
              <a:rPr lang="ru-RU" sz="90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Fumarole</a:t>
            </a:r>
            <a:r>
              <a:rPr lang="ru-RU" sz="9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для защиты «чистых» помещений производства лекарственных средств и БАДов.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659242" y="22622279"/>
            <a:ext cx="2125161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1" rIns="91440" bIns="45721">
            <a:spAutoFit/>
          </a:bodyPr>
          <a:lstStyle/>
          <a:p>
            <a:r>
              <a:rPr lang="ru-RU" sz="3000" b="1" dirty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noFill/>
                <a:latin typeface="Muller Bold" pitchFamily="50" charset="-52"/>
              </a:rPr>
              <a:t>ПРОЕКТ 2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703692" y="17234720"/>
            <a:ext cx="2125161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1" rIns="91440" bIns="45721">
            <a:spAutoFit/>
          </a:bodyPr>
          <a:lstStyle/>
          <a:p>
            <a:r>
              <a:rPr lang="ru-RU" sz="3000" b="1" dirty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noFill/>
                <a:latin typeface="Muller Bold" pitchFamily="50" charset="-52"/>
              </a:rPr>
              <a:t>ПРОЕКТ 1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659242" y="28025841"/>
            <a:ext cx="2125161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1" rIns="91440" bIns="45721">
            <a:spAutoFit/>
          </a:bodyPr>
          <a:lstStyle/>
          <a:p>
            <a:r>
              <a:rPr lang="ru-RU" sz="3000" b="1" dirty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noFill/>
                <a:latin typeface="Muller Bold" pitchFamily="50" charset="-52"/>
              </a:rPr>
              <a:t>ПРОЕКТ 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02882" y="33692420"/>
            <a:ext cx="2614818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>
                <a:latin typeface="Muller Bold" pitchFamily="50" charset="-52"/>
              </a:rPr>
              <a:t>Спасибо за внимание!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218127" y="35241604"/>
            <a:ext cx="6770688" cy="2695766"/>
          </a:xfrm>
          <a:prstGeom prst="rect">
            <a:avLst/>
          </a:prstGeom>
          <a:solidFill>
            <a:srgbClr val="F6F6F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58774" y="33741826"/>
            <a:ext cx="3457574" cy="3783805"/>
          </a:xfrm>
          <a:prstGeom prst="roundRect">
            <a:avLst>
              <a:gd name="adj" fmla="val 4992"/>
            </a:avLst>
          </a:prstGeom>
          <a:blipFill dpi="0" rotWithShape="1">
            <a:blip r:embed="rId9"/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6373730" y="34972907"/>
            <a:ext cx="2570251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1" rIns="91440" bIns="45721">
            <a:spAutoFit/>
          </a:bodyPr>
          <a:lstStyle/>
          <a:p>
            <a:r>
              <a:rPr lang="ru-RU" sz="3000" b="1" dirty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noFill/>
                <a:latin typeface="Muller Bold" pitchFamily="50" charset="-52"/>
              </a:rPr>
              <a:t>КОНТАКТЫ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5" y="37017784"/>
            <a:ext cx="146304" cy="14630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5" y="36494945"/>
            <a:ext cx="146304" cy="14935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5" y="35715260"/>
            <a:ext cx="146304" cy="14630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5" y="36235050"/>
            <a:ext cx="146304" cy="14630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5" y="36757888"/>
            <a:ext cx="146304" cy="146304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5" y="35975155"/>
            <a:ext cx="146304" cy="146304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4271964" y="35660533"/>
            <a:ext cx="31133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Камаева</a:t>
            </a:r>
            <a:r>
              <a:rPr lang="ru-RU" sz="9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Елена Николаевна, генеральный директор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271964" y="35932891"/>
            <a:ext cx="10550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8-800-550-21-88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271963" y="36192786"/>
            <a:ext cx="2316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sales@fumarole.ru</a:t>
            </a:r>
            <a:r>
              <a:rPr lang="ru-RU" sz="9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sales@tdreaction.ru</a:t>
            </a:r>
            <a:endParaRPr lang="ru-RU" sz="90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271964" y="36447275"/>
            <a:ext cx="8418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7733349660</a:t>
            </a:r>
            <a:endParaRPr lang="ru-RU" sz="90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271964" y="36717332"/>
            <a:ext cx="8210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fumarole.ru</a:t>
            </a:r>
            <a:endParaRPr lang="ru-RU" sz="90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271963" y="36971821"/>
            <a:ext cx="27478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420066, г. Казань, ул. Ибрагимова, 58, оф. 806</a:t>
            </a: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633" y="9286"/>
            <a:ext cx="1368555" cy="2944374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4002317" y="1102302"/>
            <a:ext cx="3158237" cy="760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2300" dirty="0">
                <a:solidFill>
                  <a:schemeClr val="bg1"/>
                </a:solidFill>
                <a:latin typeface="Muller Bold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ООО «ТД «Реакция»</a:t>
            </a:r>
          </a:p>
          <a:p>
            <a:pPr>
              <a:lnSpc>
                <a:spcPts val="1300"/>
              </a:lnSpc>
            </a:pPr>
            <a:endParaRPr lang="ru-RU" sz="100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1300"/>
              </a:lnSpc>
            </a:pPr>
            <a:r>
              <a:rPr lang="ru-RU" sz="90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Общество с ограниченной ответственностью</a:t>
            </a:r>
          </a:p>
          <a:p>
            <a:pPr>
              <a:lnSpc>
                <a:spcPts val="1300"/>
              </a:lnSpc>
            </a:pPr>
            <a:r>
              <a:rPr lang="ru-RU" sz="90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«Торговый Дом «Реакция»</a:t>
            </a: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56261"/>
            <a:ext cx="1652019" cy="3553975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564" y="25897220"/>
            <a:ext cx="3553975" cy="1655067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564" y="20504621"/>
            <a:ext cx="3553975" cy="1655067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564" y="31290651"/>
            <a:ext cx="3553975" cy="16550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5602" y="7694494"/>
            <a:ext cx="2871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Muller Bold" pitchFamily="50" charset="-52"/>
              </a:rPr>
              <a:t>Описание деятельности</a:t>
            </a: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00109" y="-787909"/>
            <a:ext cx="1368555" cy="2944374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6E1FA8B-04B4-4B76-983D-602738619DFF}"/>
              </a:ext>
            </a:extLst>
          </p:cNvPr>
          <p:cNvGrpSpPr/>
          <p:nvPr/>
        </p:nvGrpSpPr>
        <p:grpSpPr>
          <a:xfrm>
            <a:off x="349946" y="309214"/>
            <a:ext cx="1748095" cy="625696"/>
            <a:chOff x="349945" y="298920"/>
            <a:chExt cx="1748095" cy="710603"/>
          </a:xfrm>
        </p:grpSpPr>
        <p:sp>
          <p:nvSpPr>
            <p:cNvPr id="64" name="TextBox 63"/>
            <p:cNvSpPr txBox="1"/>
            <p:nvPr/>
          </p:nvSpPr>
          <p:spPr>
            <a:xfrm>
              <a:off x="664613" y="598812"/>
              <a:ext cx="1433427" cy="410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99"/>
                </a:lnSpc>
              </a:pPr>
              <a:r>
                <a:rPr lang="ru-RU" sz="699" dirty="0">
                  <a:latin typeface="Yu Gothic UI Semilight" panose="020B0400000000000000" pitchFamily="34" charset="-128"/>
                  <a:ea typeface="Yu Gothic UI Semilight" panose="020B0400000000000000" pitchFamily="34" charset="-128"/>
                  <a:cs typeface="Open Sans" panose="020B0606030504020204" pitchFamily="34" charset="0"/>
                </a:rPr>
                <a:t>Монтаж устройства автоматического аэрозольного пожаротушения</a:t>
              </a: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340B7DB-A188-4B4F-A399-C3C9A7A549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945" y="298920"/>
              <a:ext cx="1410275" cy="599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19033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</TotalTime>
  <Words>481</Words>
  <Application>Microsoft Office PowerPoint</Application>
  <PresentationFormat>Произвольный</PresentationFormat>
  <Paragraphs>55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Yu Gothic UI Semilight</vt:lpstr>
      <vt:lpstr>Arial</vt:lpstr>
      <vt:lpstr>Calibri</vt:lpstr>
      <vt:lpstr>Calibri Light</vt:lpstr>
      <vt:lpstr>Muller Bold</vt:lpstr>
      <vt:lpstr>Open Sans</vt:lpstr>
      <vt:lpstr>Wingdings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31</cp:revision>
  <dcterms:created xsi:type="dcterms:W3CDTF">2022-11-21T08:35:12Z</dcterms:created>
  <dcterms:modified xsi:type="dcterms:W3CDTF">2023-12-19T07:19:42Z</dcterms:modified>
</cp:coreProperties>
</file>